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C9234-0B7B-C042-8531-1C2518B4420D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E88191-7E0D-354C-AD16-7F2B95793833}">
      <dgm:prSet phldrT="[Text]"/>
      <dgm:spPr/>
      <dgm:t>
        <a:bodyPr/>
        <a:lstStyle/>
        <a:p>
          <a:pPr algn="ctr"/>
          <a:r>
            <a:rPr lang="en-US" dirty="0" smtClean="0"/>
            <a:t>Adjectives</a:t>
          </a:r>
        </a:p>
        <a:p>
          <a:pPr algn="l"/>
          <a:r>
            <a:rPr lang="en-US" dirty="0" smtClean="0"/>
            <a:t>Modify_______</a:t>
          </a:r>
        </a:p>
        <a:p>
          <a:pPr algn="l"/>
          <a:r>
            <a:rPr lang="en-US" dirty="0" smtClean="0"/>
            <a:t>Answer the questions</a:t>
          </a:r>
        </a:p>
        <a:p>
          <a:pPr algn="l"/>
          <a:r>
            <a:rPr lang="en-US" dirty="0" smtClean="0"/>
            <a:t>1</a:t>
          </a:r>
        </a:p>
        <a:p>
          <a:pPr algn="l"/>
          <a:r>
            <a:rPr lang="en-US" dirty="0" smtClean="0"/>
            <a:t>2</a:t>
          </a:r>
        </a:p>
      </dgm:t>
    </dgm:pt>
    <dgm:pt modelId="{8EBF2BFF-4D82-C147-84C5-D017F4AC40D3}" type="parTrans" cxnId="{0565F659-2C46-0541-B53B-39F5764E9A76}">
      <dgm:prSet/>
      <dgm:spPr/>
      <dgm:t>
        <a:bodyPr/>
        <a:lstStyle/>
        <a:p>
          <a:endParaRPr lang="en-US"/>
        </a:p>
      </dgm:t>
    </dgm:pt>
    <dgm:pt modelId="{7F06B5E6-1177-0547-8D28-7D9A7DC71F24}" type="sibTrans" cxnId="{0565F659-2C46-0541-B53B-39F5764E9A76}">
      <dgm:prSet/>
      <dgm:spPr/>
      <dgm:t>
        <a:bodyPr/>
        <a:lstStyle/>
        <a:p>
          <a:endParaRPr lang="en-US"/>
        </a:p>
      </dgm:t>
    </dgm:pt>
    <dgm:pt modelId="{2CC7C7AE-8A52-FD4B-AE98-468B0FDFC650}">
      <dgm:prSet phldrT="[Text]"/>
      <dgm:spPr/>
      <dgm:t>
        <a:bodyPr/>
        <a:lstStyle/>
        <a:p>
          <a:pPr algn="ctr"/>
          <a:r>
            <a:rPr lang="en-US" dirty="0" smtClean="0"/>
            <a:t>Adverbs</a:t>
          </a:r>
        </a:p>
        <a:p>
          <a:pPr algn="ctr"/>
          <a:r>
            <a:rPr lang="en-US" dirty="0" smtClean="0"/>
            <a:t>Modify ____  ____  ____</a:t>
          </a:r>
        </a:p>
        <a:p>
          <a:pPr algn="l"/>
          <a:r>
            <a:rPr lang="en-US" dirty="0" smtClean="0"/>
            <a:t>Answer the questions:</a:t>
          </a:r>
        </a:p>
        <a:p>
          <a:pPr algn="l"/>
          <a:r>
            <a:rPr lang="en-US" dirty="0" smtClean="0"/>
            <a:t>1                          4</a:t>
          </a:r>
        </a:p>
        <a:p>
          <a:pPr algn="l"/>
          <a:r>
            <a:rPr lang="en-US" dirty="0" smtClean="0"/>
            <a:t>2                          5</a:t>
          </a:r>
        </a:p>
        <a:p>
          <a:pPr algn="l"/>
          <a:r>
            <a:rPr lang="en-US" dirty="0" smtClean="0"/>
            <a:t>3                          6</a:t>
          </a:r>
        </a:p>
      </dgm:t>
    </dgm:pt>
    <dgm:pt modelId="{458F38C6-7472-314C-A44D-79E4FF401EF4}" type="parTrans" cxnId="{D1142947-286A-7C4F-B55C-0962E5E51EC7}">
      <dgm:prSet/>
      <dgm:spPr/>
      <dgm:t>
        <a:bodyPr/>
        <a:lstStyle/>
        <a:p>
          <a:endParaRPr lang="en-US"/>
        </a:p>
      </dgm:t>
    </dgm:pt>
    <dgm:pt modelId="{2DDCA05A-51C6-0445-B65E-B23E5C38949E}" type="sibTrans" cxnId="{D1142947-286A-7C4F-B55C-0962E5E51EC7}">
      <dgm:prSet/>
      <dgm:spPr/>
      <dgm:t>
        <a:bodyPr/>
        <a:lstStyle/>
        <a:p>
          <a:endParaRPr lang="en-US"/>
        </a:p>
      </dgm:t>
    </dgm:pt>
    <dgm:pt modelId="{20374606-C07F-9040-8E1D-01226525C140}">
      <dgm:prSet phldrT="[Text]"/>
      <dgm:spPr/>
      <dgm:t>
        <a:bodyPr/>
        <a:lstStyle/>
        <a:p>
          <a:pPr algn="ctr"/>
          <a:r>
            <a:rPr lang="en-US" dirty="0" smtClean="0"/>
            <a:t>When to stop</a:t>
          </a:r>
        </a:p>
        <a:p>
          <a:pPr algn="l"/>
          <a:r>
            <a:rPr lang="en-US" dirty="0" smtClean="0"/>
            <a:t>1</a:t>
          </a:r>
        </a:p>
        <a:p>
          <a:pPr algn="l"/>
          <a:r>
            <a:rPr lang="en-US" dirty="0" smtClean="0"/>
            <a:t>2</a:t>
          </a:r>
        </a:p>
        <a:p>
          <a:pPr algn="l"/>
          <a:r>
            <a:rPr lang="en-US" dirty="0" smtClean="0"/>
            <a:t>3</a:t>
          </a:r>
        </a:p>
      </dgm:t>
    </dgm:pt>
    <dgm:pt modelId="{32CEBE84-F2FE-BA4B-AB86-C1EF0FD56D23}" type="parTrans" cxnId="{43E4F901-A755-A74E-82A9-EA2944422700}">
      <dgm:prSet/>
      <dgm:spPr/>
      <dgm:t>
        <a:bodyPr/>
        <a:lstStyle/>
        <a:p>
          <a:endParaRPr lang="en-US"/>
        </a:p>
      </dgm:t>
    </dgm:pt>
    <dgm:pt modelId="{4974E0DB-B081-694D-9FC1-D843D129B438}" type="sibTrans" cxnId="{43E4F901-A755-A74E-82A9-EA2944422700}">
      <dgm:prSet/>
      <dgm:spPr/>
      <dgm:t>
        <a:bodyPr/>
        <a:lstStyle/>
        <a:p>
          <a:endParaRPr lang="en-US"/>
        </a:p>
      </dgm:t>
    </dgm:pt>
    <dgm:pt modelId="{989DA571-2A0F-B344-B2F6-2EEA64B4B951}" type="pres">
      <dgm:prSet presAssocID="{723C9234-0B7B-C042-8531-1C2518B442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9A8824-952A-404B-A233-5AE47FFEFD4C}" type="pres">
      <dgm:prSet presAssocID="{C7E88191-7E0D-354C-AD16-7F2B957938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7C88C-2DD9-6D49-8B15-9B4A917D6A52}" type="pres">
      <dgm:prSet presAssocID="{7F06B5E6-1177-0547-8D28-7D9A7DC71F24}" presName="sibTrans" presStyleCnt="0"/>
      <dgm:spPr/>
    </dgm:pt>
    <dgm:pt modelId="{0745EE06-9D7F-B342-8EB1-B0292C7A171B}" type="pres">
      <dgm:prSet presAssocID="{2CC7C7AE-8A52-FD4B-AE98-468B0FDFC6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408EA-F093-8143-ADA0-C1D798F0F733}" type="pres">
      <dgm:prSet presAssocID="{2DDCA05A-51C6-0445-B65E-B23E5C38949E}" presName="sibTrans" presStyleCnt="0"/>
      <dgm:spPr/>
    </dgm:pt>
    <dgm:pt modelId="{FD5598F7-C5C7-8B43-9230-415AA255BE28}" type="pres">
      <dgm:prSet presAssocID="{20374606-C07F-9040-8E1D-01226525C14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A0B79B-0C49-8F48-822F-733CC17846D5}" type="presOf" srcId="{20374606-C07F-9040-8E1D-01226525C140}" destId="{FD5598F7-C5C7-8B43-9230-415AA255BE28}" srcOrd="0" destOrd="0" presId="urn:microsoft.com/office/officeart/2005/8/layout/default"/>
    <dgm:cxn modelId="{0565F659-2C46-0541-B53B-39F5764E9A76}" srcId="{723C9234-0B7B-C042-8531-1C2518B4420D}" destId="{C7E88191-7E0D-354C-AD16-7F2B95793833}" srcOrd="0" destOrd="0" parTransId="{8EBF2BFF-4D82-C147-84C5-D017F4AC40D3}" sibTransId="{7F06B5E6-1177-0547-8D28-7D9A7DC71F24}"/>
    <dgm:cxn modelId="{BEA6BD32-C976-8746-BF45-40EDF162DCEE}" type="presOf" srcId="{C7E88191-7E0D-354C-AD16-7F2B95793833}" destId="{749A8824-952A-404B-A233-5AE47FFEFD4C}" srcOrd="0" destOrd="0" presId="urn:microsoft.com/office/officeart/2005/8/layout/default"/>
    <dgm:cxn modelId="{6ADD576C-7085-3A43-84DF-9D88B7660B8A}" type="presOf" srcId="{2CC7C7AE-8A52-FD4B-AE98-468B0FDFC650}" destId="{0745EE06-9D7F-B342-8EB1-B0292C7A171B}" srcOrd="0" destOrd="0" presId="urn:microsoft.com/office/officeart/2005/8/layout/default"/>
    <dgm:cxn modelId="{D1142947-286A-7C4F-B55C-0962E5E51EC7}" srcId="{723C9234-0B7B-C042-8531-1C2518B4420D}" destId="{2CC7C7AE-8A52-FD4B-AE98-468B0FDFC650}" srcOrd="1" destOrd="0" parTransId="{458F38C6-7472-314C-A44D-79E4FF401EF4}" sibTransId="{2DDCA05A-51C6-0445-B65E-B23E5C38949E}"/>
    <dgm:cxn modelId="{43E4F901-A755-A74E-82A9-EA2944422700}" srcId="{723C9234-0B7B-C042-8531-1C2518B4420D}" destId="{20374606-C07F-9040-8E1D-01226525C140}" srcOrd="2" destOrd="0" parTransId="{32CEBE84-F2FE-BA4B-AB86-C1EF0FD56D23}" sibTransId="{4974E0DB-B081-694D-9FC1-D843D129B438}"/>
    <dgm:cxn modelId="{C006D55A-5501-584F-BC0D-EE0E9CCEFE5E}" type="presOf" srcId="{723C9234-0B7B-C042-8531-1C2518B4420D}" destId="{989DA571-2A0F-B344-B2F6-2EEA64B4B951}" srcOrd="0" destOrd="0" presId="urn:microsoft.com/office/officeart/2005/8/layout/default"/>
    <dgm:cxn modelId="{A31541F5-69F8-1648-899B-540D72742973}" type="presParOf" srcId="{989DA571-2A0F-B344-B2F6-2EEA64B4B951}" destId="{749A8824-952A-404B-A233-5AE47FFEFD4C}" srcOrd="0" destOrd="0" presId="urn:microsoft.com/office/officeart/2005/8/layout/default"/>
    <dgm:cxn modelId="{98564745-DD03-044C-9BAE-B7AACD42D753}" type="presParOf" srcId="{989DA571-2A0F-B344-B2F6-2EEA64B4B951}" destId="{89F7C88C-2DD9-6D49-8B15-9B4A917D6A52}" srcOrd="1" destOrd="0" presId="urn:microsoft.com/office/officeart/2005/8/layout/default"/>
    <dgm:cxn modelId="{E6AA520C-EB76-A444-9220-E98D840BB664}" type="presParOf" srcId="{989DA571-2A0F-B344-B2F6-2EEA64B4B951}" destId="{0745EE06-9D7F-B342-8EB1-B0292C7A171B}" srcOrd="2" destOrd="0" presId="urn:microsoft.com/office/officeart/2005/8/layout/default"/>
    <dgm:cxn modelId="{EAB3CCF0-E30C-3F4F-B815-8714E3A59A0B}" type="presParOf" srcId="{989DA571-2A0F-B344-B2F6-2EEA64B4B951}" destId="{CE3408EA-F093-8143-ADA0-C1D798F0F733}" srcOrd="3" destOrd="0" presId="urn:microsoft.com/office/officeart/2005/8/layout/default"/>
    <dgm:cxn modelId="{C5076450-50A6-1641-BAAA-45C6947F8287}" type="presParOf" srcId="{989DA571-2A0F-B344-B2F6-2EEA64B4B951}" destId="{FD5598F7-C5C7-8B43-9230-415AA255BE2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A8824-952A-404B-A233-5AE47FFEFD4C}">
      <dsp:nvSpPr>
        <dsp:cNvPr id="0" name=""/>
        <dsp:cNvSpPr/>
      </dsp:nvSpPr>
      <dsp:spPr>
        <a:xfrm>
          <a:off x="152916" y="1491"/>
          <a:ext cx="3298483" cy="1979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Adjectives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Modify_______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Answer the questions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</a:t>
          </a:r>
        </a:p>
      </dsp:txBody>
      <dsp:txXfrm>
        <a:off x="152916" y="1491"/>
        <a:ext cx="3298483" cy="1979090"/>
      </dsp:txXfrm>
    </dsp:sp>
    <dsp:sp modelId="{0745EE06-9D7F-B342-8EB1-B0292C7A171B}">
      <dsp:nvSpPr>
        <dsp:cNvPr id="0" name=""/>
        <dsp:cNvSpPr/>
      </dsp:nvSpPr>
      <dsp:spPr>
        <a:xfrm>
          <a:off x="3781249" y="1491"/>
          <a:ext cx="3298483" cy="1979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Adverbs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Modify ____  ____  ____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Answer the questions: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1                          4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2                          5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3                          6</a:t>
          </a:r>
        </a:p>
      </dsp:txBody>
      <dsp:txXfrm>
        <a:off x="3781249" y="1491"/>
        <a:ext cx="3298483" cy="1979090"/>
      </dsp:txXfrm>
    </dsp:sp>
    <dsp:sp modelId="{FD5598F7-C5C7-8B43-9230-415AA255BE28}">
      <dsp:nvSpPr>
        <dsp:cNvPr id="0" name=""/>
        <dsp:cNvSpPr/>
      </dsp:nvSpPr>
      <dsp:spPr>
        <a:xfrm>
          <a:off x="1967083" y="2310430"/>
          <a:ext cx="3298483" cy="1979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When to stop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</a:t>
          </a:r>
        </a:p>
      </dsp:txBody>
      <dsp:txXfrm>
        <a:off x="1967083" y="2310430"/>
        <a:ext cx="3298483" cy="1979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2DD1AF0E-9D57-2C44-AA44-D6FCB80BDF4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24E680CD-0E1C-C442-B722-2907C29A38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Infinitive Phrases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to tell how they’re used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4227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00200"/>
            <a:ext cx="7408862" cy="4291013"/>
          </a:xfrm>
        </p:spPr>
        <p:txBody>
          <a:bodyPr/>
          <a:lstStyle/>
          <a:p>
            <a:r>
              <a:rPr lang="en-US" dirty="0" smtClean="0"/>
              <a:t>Page 1 – Title Page (Grammar Foldable…)</a:t>
            </a:r>
          </a:p>
          <a:p>
            <a:r>
              <a:rPr lang="en-US" dirty="0" smtClean="0"/>
              <a:t>Page 2 – </a:t>
            </a:r>
            <a:r>
              <a:rPr lang="en-US" dirty="0" err="1" smtClean="0"/>
              <a:t>Adj</a:t>
            </a:r>
            <a:r>
              <a:rPr lang="en-US" dirty="0" smtClean="0"/>
              <a:t>/</a:t>
            </a:r>
            <a:r>
              <a:rPr lang="en-US" dirty="0" err="1" smtClean="0"/>
              <a:t>Adv</a:t>
            </a:r>
            <a:r>
              <a:rPr lang="en-US" dirty="0" smtClean="0"/>
              <a:t> &amp; where to stop underlining</a:t>
            </a:r>
          </a:p>
          <a:p>
            <a:r>
              <a:rPr lang="en-US" dirty="0" smtClean="0"/>
              <a:t>Page 3 – Participles</a:t>
            </a:r>
          </a:p>
          <a:p>
            <a:r>
              <a:rPr lang="en-US" dirty="0" smtClean="0"/>
              <a:t>Page 4 &amp; 5 – Infinitives</a:t>
            </a:r>
          </a:p>
          <a:p>
            <a:r>
              <a:rPr lang="en-US" dirty="0" smtClean="0"/>
              <a:t>Page 6 &amp; 7 – Gerunds</a:t>
            </a:r>
          </a:p>
          <a:p>
            <a:r>
              <a:rPr lang="en-US" dirty="0" smtClean="0"/>
              <a:t>Page 8 - Appositives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0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697713"/>
              </p:ext>
            </p:extLst>
          </p:nvPr>
        </p:nvGraphicFramePr>
        <p:xfrm>
          <a:off x="955675" y="1600200"/>
          <a:ext cx="7232650" cy="42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90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i="1" dirty="0" smtClean="0"/>
              <a:t>probably </a:t>
            </a:r>
            <a:r>
              <a:rPr lang="en-US" dirty="0" smtClean="0"/>
              <a:t>a noun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232650" cy="5115457"/>
          </a:xfrm>
        </p:spPr>
        <p:txBody>
          <a:bodyPr>
            <a:normAutofit/>
          </a:bodyPr>
          <a:lstStyle/>
          <a:p>
            <a:pPr marL="742950" indent="-742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It begins the sentence:</a:t>
            </a:r>
          </a:p>
          <a:p>
            <a:pPr lvl="1">
              <a:buClr>
                <a:schemeClr val="tx1"/>
              </a:buClr>
              <a:buSzPct val="100000"/>
            </a:pPr>
            <a:r>
              <a:rPr lang="en-US" sz="3400" u="sng" dirty="0" smtClean="0">
                <a:solidFill>
                  <a:schemeClr val="tx1"/>
                </a:solidFill>
              </a:rPr>
              <a:t>To run</a:t>
            </a:r>
            <a:r>
              <a:rPr lang="en-US" sz="3400" dirty="0" smtClean="0">
                <a:solidFill>
                  <a:schemeClr val="tx1"/>
                </a:solidFill>
              </a:rPr>
              <a:t> every day requires motivation.</a:t>
            </a:r>
          </a:p>
          <a:p>
            <a:pPr marL="742950" indent="-7429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It follows a verb like “want, need, is, like, asked” </a:t>
            </a:r>
            <a:r>
              <a:rPr lang="en-US" sz="3600" dirty="0" err="1" smtClean="0">
                <a:solidFill>
                  <a:schemeClr val="tx1"/>
                </a:solidFill>
              </a:rPr>
              <a:t>etc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and answers “what?”</a:t>
            </a:r>
          </a:p>
          <a:p>
            <a:pPr lvl="1">
              <a:buClr>
                <a:schemeClr val="tx1"/>
              </a:buClr>
              <a:buSzPct val="100000"/>
            </a:pPr>
            <a:r>
              <a:rPr lang="en-US" sz="3400" dirty="0" smtClean="0">
                <a:solidFill>
                  <a:schemeClr val="tx1"/>
                </a:solidFill>
              </a:rPr>
              <a:t>I tried </a:t>
            </a:r>
            <a:r>
              <a:rPr lang="en-US" sz="3400" u="sng" dirty="0" smtClean="0">
                <a:solidFill>
                  <a:schemeClr val="tx1"/>
                </a:solidFill>
              </a:rPr>
              <a:t>to find out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when the game started.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5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it’s not a noun,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3824"/>
            <a:ext cx="9143999" cy="5754175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rgbClr val="000000"/>
                </a:solidFill>
              </a:rPr>
              <a:t>See if you can figure out what word it modifies (look at the word in front of it!)</a:t>
            </a:r>
          </a:p>
          <a:p>
            <a:pPr lvl="1">
              <a:lnSpc>
                <a:spcPct val="130000"/>
              </a:lnSpc>
            </a:pPr>
            <a:r>
              <a:rPr lang="en-US" sz="3400" dirty="0" smtClean="0">
                <a:solidFill>
                  <a:srgbClr val="000000"/>
                </a:solidFill>
              </a:rPr>
              <a:t>If it modifies a noun, it’s an </a:t>
            </a:r>
            <a:r>
              <a:rPr lang="en-US" sz="3400" b="1" dirty="0" smtClean="0">
                <a:solidFill>
                  <a:srgbClr val="000000"/>
                </a:solidFill>
              </a:rPr>
              <a:t>adjective</a:t>
            </a:r>
          </a:p>
          <a:p>
            <a:pPr lvl="2"/>
            <a:r>
              <a:rPr lang="en-US" sz="3200" dirty="0" smtClean="0">
                <a:solidFill>
                  <a:srgbClr val="000000"/>
                </a:solidFill>
              </a:rPr>
              <a:t>The right </a:t>
            </a:r>
            <a:r>
              <a:rPr lang="en-US" sz="3200" u="sng" dirty="0" smtClean="0">
                <a:solidFill>
                  <a:srgbClr val="000000"/>
                </a:solidFill>
              </a:rPr>
              <a:t>to bear</a:t>
            </a:r>
            <a:r>
              <a:rPr lang="en-US" sz="3200" dirty="0" smtClean="0">
                <a:solidFill>
                  <a:srgbClr val="000000"/>
                </a:solidFill>
              </a:rPr>
              <a:t> arms…</a:t>
            </a:r>
          </a:p>
          <a:p>
            <a:pPr lvl="1"/>
            <a:r>
              <a:rPr lang="en-US" sz="3400" smtClean="0">
                <a:solidFill>
                  <a:srgbClr val="000000"/>
                </a:solidFill>
              </a:rPr>
              <a:t>If </a:t>
            </a:r>
            <a:r>
              <a:rPr lang="en-US" sz="3400" dirty="0" smtClean="0">
                <a:solidFill>
                  <a:srgbClr val="000000"/>
                </a:solidFill>
              </a:rPr>
              <a:t>it modifies a verb, adjective, or adverb, it will be an </a:t>
            </a:r>
            <a:r>
              <a:rPr lang="en-US" sz="3400" b="1" dirty="0" smtClean="0">
                <a:solidFill>
                  <a:srgbClr val="000000"/>
                </a:solidFill>
              </a:rPr>
              <a:t>adverb</a:t>
            </a:r>
          </a:p>
          <a:p>
            <a:pPr lvl="2"/>
            <a:r>
              <a:rPr lang="en-US" sz="3200" dirty="0" smtClean="0">
                <a:solidFill>
                  <a:srgbClr val="000000"/>
                </a:solidFill>
              </a:rPr>
              <a:t>I am willing </a:t>
            </a:r>
            <a:r>
              <a:rPr lang="en-US" sz="3200" u="sng" dirty="0" smtClean="0">
                <a:solidFill>
                  <a:srgbClr val="000000"/>
                </a:solidFill>
              </a:rPr>
              <a:t>to help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127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it’s not a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2647"/>
            <a:ext cx="9143999" cy="5625353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dirty="0">
                <a:solidFill>
                  <a:srgbClr val="000000"/>
                </a:solidFill>
              </a:rPr>
              <a:t>See if you can figure out what question it answers</a:t>
            </a:r>
          </a:p>
          <a:p>
            <a:pPr lvl="1"/>
            <a:r>
              <a:rPr lang="en-US" sz="3400" dirty="0">
                <a:solidFill>
                  <a:srgbClr val="000000"/>
                </a:solidFill>
              </a:rPr>
              <a:t>If it answers “which one,” or “what kind,” it’s an </a:t>
            </a:r>
            <a:r>
              <a:rPr lang="en-US" sz="3400" b="1" dirty="0" smtClean="0">
                <a:solidFill>
                  <a:srgbClr val="000000"/>
                </a:solidFill>
              </a:rPr>
              <a:t>adjective</a:t>
            </a:r>
          </a:p>
          <a:p>
            <a:pPr lvl="2"/>
            <a:r>
              <a:rPr lang="en-US" sz="3200" dirty="0" smtClean="0">
                <a:solidFill>
                  <a:srgbClr val="000000"/>
                </a:solidFill>
              </a:rPr>
              <a:t>The need </a:t>
            </a:r>
            <a:r>
              <a:rPr lang="en-US" sz="3200" u="sng" dirty="0" smtClean="0">
                <a:solidFill>
                  <a:srgbClr val="000000"/>
                </a:solidFill>
              </a:rPr>
              <a:t>to eat</a:t>
            </a:r>
            <a:r>
              <a:rPr lang="en-US" sz="3200" dirty="0" smtClean="0">
                <a:solidFill>
                  <a:srgbClr val="000000"/>
                </a:solidFill>
              </a:rPr>
              <a:t> drove the wolves north.</a:t>
            </a:r>
          </a:p>
          <a:p>
            <a:pPr lvl="3"/>
            <a:r>
              <a:rPr lang="en-US" sz="3000" i="1" dirty="0" smtClean="0">
                <a:solidFill>
                  <a:srgbClr val="000000"/>
                </a:solidFill>
              </a:rPr>
              <a:t>What kind </a:t>
            </a:r>
            <a:r>
              <a:rPr lang="en-US" sz="3000" dirty="0" smtClean="0">
                <a:solidFill>
                  <a:srgbClr val="000000"/>
                </a:solidFill>
              </a:rPr>
              <a:t>of need? The need to eat.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0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45428"/>
            <a:ext cx="9144000" cy="5812572"/>
          </a:xfrm>
        </p:spPr>
        <p:txBody>
          <a:bodyPr/>
          <a:lstStyle/>
          <a:p>
            <a:pPr marL="457200" lvl="1">
              <a:spcBef>
                <a:spcPts val="2000"/>
              </a:spcBef>
              <a:buFont typeface="Wingdings" pitchFamily="2" charset="2"/>
              <a:buChar char=""/>
            </a:pPr>
            <a:r>
              <a:rPr lang="en-US" sz="3400" dirty="0">
                <a:solidFill>
                  <a:srgbClr val="000000"/>
                </a:solidFill>
              </a:rPr>
              <a:t>If it answers, “why/for what reason,” “how,” or “to what extent,” it’s an </a:t>
            </a:r>
            <a:r>
              <a:rPr lang="en-US" sz="3400" b="1" dirty="0" smtClean="0">
                <a:solidFill>
                  <a:srgbClr val="000000"/>
                </a:solidFill>
              </a:rPr>
              <a:t>adverb</a:t>
            </a:r>
          </a:p>
          <a:p>
            <a:pPr marL="914400" lvl="2">
              <a:spcBef>
                <a:spcPts val="2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I went to college </a:t>
            </a:r>
            <a:r>
              <a:rPr lang="en-US" sz="3200" u="sng" dirty="0" smtClean="0">
                <a:solidFill>
                  <a:srgbClr val="000000"/>
                </a:solidFill>
              </a:rPr>
              <a:t>to get</a:t>
            </a:r>
            <a:r>
              <a:rPr lang="en-US" sz="3200" dirty="0" smtClean="0">
                <a:solidFill>
                  <a:srgbClr val="000000"/>
                </a:solidFill>
              </a:rPr>
              <a:t> a degree.</a:t>
            </a:r>
          </a:p>
          <a:p>
            <a:pPr marL="1371600" lvl="3">
              <a:spcBef>
                <a:spcPts val="2000"/>
              </a:spcBef>
            </a:pPr>
            <a:r>
              <a:rPr lang="en-US" sz="3000" i="1" dirty="0" smtClean="0">
                <a:solidFill>
                  <a:srgbClr val="000000"/>
                </a:solidFill>
              </a:rPr>
              <a:t>Why</a:t>
            </a:r>
            <a:r>
              <a:rPr lang="en-US" sz="3000" dirty="0" smtClean="0">
                <a:solidFill>
                  <a:srgbClr val="000000"/>
                </a:solidFill>
              </a:rPr>
              <a:t> did I go to college? To get a degree.</a:t>
            </a:r>
            <a:endParaRPr lang="en-US" sz="3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6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166</TotalTime>
  <Words>293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Summer</vt:lpstr>
      <vt:lpstr>Infinitive Phrases</vt:lpstr>
      <vt:lpstr>Pages</vt:lpstr>
      <vt:lpstr>Sample Page</vt:lpstr>
      <vt:lpstr>It’s probably a noun if…</vt:lpstr>
      <vt:lpstr>If it’s not a noun,</vt:lpstr>
      <vt:lpstr>If it’s not a noun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Luverne Public School</dc:creator>
  <cp:lastModifiedBy>Gavin Folkestad</cp:lastModifiedBy>
  <cp:revision>8</cp:revision>
  <dcterms:created xsi:type="dcterms:W3CDTF">2013-11-25T13:49:04Z</dcterms:created>
  <dcterms:modified xsi:type="dcterms:W3CDTF">2014-10-01T20:48:48Z</dcterms:modified>
</cp:coreProperties>
</file>